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9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301" r:id="rId12"/>
    <p:sldId id="290" r:id="rId13"/>
    <p:sldId id="291" r:id="rId14"/>
    <p:sldId id="292" r:id="rId15"/>
    <p:sldId id="293" r:id="rId16"/>
    <p:sldId id="294" r:id="rId17"/>
    <p:sldId id="297" r:id="rId18"/>
    <p:sldId id="298" r:id="rId19"/>
    <p:sldId id="302" r:id="rId20"/>
    <p:sldId id="300" r:id="rId21"/>
    <p:sldId id="281" r:id="rId2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64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57B055-C73F-4CF2-BE44-BCF7366BAF67}" type="datetimeFigureOut">
              <a:rPr lang="pt-BR" smtClean="0"/>
              <a:pPr/>
              <a:t>11/03/2019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02A484-9C55-4119-8F46-13D222205B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7B055-C73F-4CF2-BE44-BCF7366BAF67}" type="datetimeFigureOut">
              <a:rPr lang="pt-BR" smtClean="0"/>
              <a:pPr/>
              <a:t>11/03/2019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2A484-9C55-4119-8F46-13D222205B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7B055-C73F-4CF2-BE44-BCF7366BAF67}" type="datetimeFigureOut">
              <a:rPr lang="pt-BR" smtClean="0"/>
              <a:pPr/>
              <a:t>11/03/2019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2A484-9C55-4119-8F46-13D222205B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7B055-C73F-4CF2-BE44-BCF7366BAF67}" type="datetimeFigureOut">
              <a:rPr lang="pt-BR" smtClean="0"/>
              <a:pPr/>
              <a:t>11/03/2019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2A484-9C55-4119-8F46-13D222205B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7B055-C73F-4CF2-BE44-BCF7366BAF67}" type="datetimeFigureOut">
              <a:rPr lang="pt-BR" smtClean="0"/>
              <a:pPr/>
              <a:t>11/03/2019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2A484-9C55-4119-8F46-13D222205B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7B055-C73F-4CF2-BE44-BCF7366BAF67}" type="datetimeFigureOut">
              <a:rPr lang="pt-BR" smtClean="0"/>
              <a:pPr/>
              <a:t>11/03/2019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2A484-9C55-4119-8F46-13D222205B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7B055-C73F-4CF2-BE44-BCF7366BAF67}" type="datetimeFigureOut">
              <a:rPr lang="pt-BR" smtClean="0"/>
              <a:pPr/>
              <a:t>11/03/2019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2A484-9C55-4119-8F46-13D222205B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7B055-C73F-4CF2-BE44-BCF7366BAF67}" type="datetimeFigureOut">
              <a:rPr lang="pt-BR" smtClean="0"/>
              <a:pPr/>
              <a:t>11/03/2019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2A484-9C55-4119-8F46-13D222205B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57B055-C73F-4CF2-BE44-BCF7366BAF67}" type="datetimeFigureOut">
              <a:rPr lang="pt-BR" smtClean="0"/>
              <a:pPr/>
              <a:t>11/03/2019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2A484-9C55-4119-8F46-13D222205B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57B055-C73F-4CF2-BE44-BCF7366BAF67}" type="datetimeFigureOut">
              <a:rPr lang="pt-BR" smtClean="0"/>
              <a:pPr/>
              <a:t>11/03/2019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02A484-9C55-4119-8F46-13D222205B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57B055-C73F-4CF2-BE44-BCF7366BAF67}" type="datetimeFigureOut">
              <a:rPr lang="pt-BR" smtClean="0"/>
              <a:pPr/>
              <a:t>11/03/2019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02A484-9C55-4119-8F46-13D222205B0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57B055-C73F-4CF2-BE44-BCF7366BAF67}" type="datetimeFigureOut">
              <a:rPr lang="pt-BR" smtClean="0"/>
              <a:pPr/>
              <a:t>11/03/2019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02A484-9C55-4119-8F46-13D222205B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1285860"/>
            <a:ext cx="8572560" cy="4286280"/>
          </a:xfrm>
        </p:spPr>
        <p:txBody>
          <a:bodyPr anchor="ctr">
            <a:normAutofit/>
          </a:bodyPr>
          <a:lstStyle/>
          <a:p>
            <a:pPr algn="ctr"/>
            <a:r>
              <a:rPr lang="pt-BR" sz="4400" dirty="0" smtClean="0"/>
              <a:t>A Importância do Pró-Gestão no fortalecimento dos Controles Internos da Área de Investimentos</a:t>
            </a:r>
            <a:endParaRPr lang="pt-BR" sz="4400" dirty="0"/>
          </a:p>
        </p:txBody>
      </p:sp>
      <p:pic>
        <p:nvPicPr>
          <p:cNvPr id="4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26" y="-24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-24"/>
            <a:ext cx="891000" cy="712800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3000364" y="-24"/>
            <a:ext cx="4714908" cy="715089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2060"/>
                </a:solidFill>
                <a:latin typeface="+mj-lt"/>
              </a:rPr>
              <a:t>Ipreville – Instituto de Previdência Social dos </a:t>
            </a:r>
          </a:p>
          <a:p>
            <a:pPr algn="ctr"/>
            <a:r>
              <a:rPr lang="pt-BR" b="1" dirty="0" smtClean="0">
                <a:solidFill>
                  <a:srgbClr val="002060"/>
                </a:solidFill>
                <a:latin typeface="+mj-lt"/>
              </a:rPr>
              <a:t>Servidores Públicos do Município de Joinville</a:t>
            </a:r>
            <a:endParaRPr lang="pt-BR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3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2" y="0"/>
            <a:ext cx="2552700" cy="666750"/>
          </a:xfrm>
          <a:prstGeom prst="rect">
            <a:avLst/>
          </a:prstGeom>
          <a:noFill/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285720" y="5786454"/>
            <a:ext cx="8572560" cy="1071546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1° Congresso Brasileiro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de Investimentos dos RPPS</a:t>
            </a:r>
            <a:endParaRPr kumimoji="0" lang="pt-BR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Princípios do Controle Interno:</a:t>
            </a:r>
            <a:br>
              <a:rPr lang="pt-BR" sz="3600" dirty="0" smtClean="0"/>
            </a:br>
            <a:r>
              <a:rPr lang="pt-BR" sz="3600" dirty="0" smtClean="0"/>
              <a:t>Controles Administrativos</a:t>
            </a:r>
            <a:endParaRPr lang="pt-BR" sz="3600" dirty="0"/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85720" y="1285860"/>
            <a:ext cx="85725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Análises Estatísticas de lucratividade por linha de produtos;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Estudos de tempos e movimentos;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Análise das variações entre os valores orçados e os incorridos;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Controle dos compromissos assumidos mas ainda não realizados economicamente;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Pessoal qualificado, apto para desenvolver a atividade para o qual foi designado, bem instruído e supervisionado.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Objetivos do Controle Interno</a:t>
            </a:r>
            <a:endParaRPr lang="pt-BR" sz="3600" dirty="0"/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85720" y="1285860"/>
            <a:ext cx="85725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Proteção do Patrimônio;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Evidenciação da veracidade e da precisão das informações constantes em relatórios;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Prevenção de fraudes;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Detecção de falhas, desvios ou ilegalidades;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Proposição de medidas corretivas e estruturantes em processos e procedimentos;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Objetivos do Controle Interno</a:t>
            </a:r>
            <a:endParaRPr lang="pt-BR" sz="3600" dirty="0"/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85720" y="1285860"/>
            <a:ext cx="857256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Motivação da eficiência dos recursos humanos; 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Estimulo à obediência das leis e regulamentos aplicáveis (</a:t>
            </a:r>
            <a:r>
              <a:rPr lang="pt-BR" sz="2800" i="1" dirty="0" err="1" smtClean="0">
                <a:latin typeface="+mj-lt"/>
              </a:rPr>
              <a:t>Compliance</a:t>
            </a:r>
            <a:r>
              <a:rPr lang="pt-BR" sz="2800" i="1" dirty="0" smtClean="0">
                <a:latin typeface="+mj-lt"/>
              </a:rPr>
              <a:t>)</a:t>
            </a:r>
            <a:r>
              <a:rPr lang="pt-BR" sz="2800" dirty="0" smtClean="0">
                <a:latin typeface="+mj-lt"/>
              </a:rPr>
              <a:t>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Transparência dos atos da Gestão;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Orientar a Administração na tomada de decisões.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Fatores Limitantes do Controle Interno</a:t>
            </a:r>
            <a:endParaRPr lang="pt-BR" sz="3600" dirty="0"/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85720" y="1285860"/>
            <a:ext cx="857256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Erro de julgamento por informações inadequadas;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Conluio de indivíduos com intuito de alguma vantagem pessoal;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Atos praticados pela administração com objetivos ilegítimos;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Direcionamento proposital do Gestor para atuar apenas em transações rotineiras, limitando o campo de atuação da Unidade de Controle Interno.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Modelo de Estrutura: Área de Investimentos</a:t>
            </a:r>
            <a:endParaRPr lang="pt-BR" sz="3600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894483"/>
            <a:ext cx="9144000" cy="596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Pró-Gestão x Capacitação</a:t>
            </a:r>
            <a:endParaRPr lang="pt-BR" sz="3600" dirty="0"/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85720" y="1285860"/>
            <a:ext cx="8572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A profissionalização dos Agentes de Controle Interno requerida para fins de certificação do Pró-Gestão garante maior segurança nas operações realizadas e credibilidade perante os segurados.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Importância dos Controles  Internos na Gestão de um RPPS</a:t>
            </a:r>
            <a:endParaRPr lang="pt-BR" sz="3600" dirty="0"/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85720" y="1285860"/>
            <a:ext cx="8572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Os controles internos são ferramentas fundamentais que permitem promover, de forma continuada e transparente, a boa administração de recursos financeiros, administrativos e humanos.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2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Auxiliam diretamente na tomada de decisões que visam garantir a sustentabilidade, solidez e a ampliação de patrimônio do Ente, maximizando resultados e fortalecendo a credibilidade da Gestão perante seus segurados e a sociedade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Limites de Investimento</a:t>
            </a:r>
            <a:endParaRPr lang="pt-BR" sz="3600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Alguns dos Benefícios do Controle Interno</a:t>
            </a:r>
            <a:endParaRPr lang="pt-BR" sz="3600" dirty="0"/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85720" y="1285860"/>
            <a:ext cx="857256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Padronização das atividades e processos, perpetuando as boas práticas, coibindo abusos, desvios e condutas impensadas, aumentando a segurança e também a motivação dos colaboradores e gestores;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Promoção da eficiência, da eficácia, da efetividade e da economicidade, reduzindo custos por retrabalho;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Acompanhamento prévio, concomitante e/ou posterior das ações de acordo com o grau de risco, evitando perdas de ativos;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Alguns dos Benefícios do Controle Interno</a:t>
            </a:r>
            <a:endParaRPr lang="pt-BR" sz="3600" dirty="0"/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85720" y="1285860"/>
            <a:ext cx="85725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Fomento da transparência, facilitando o acesso à informação e permitindo o controle social (credibilidade);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Estabelecimento de condições indispensáveis para eficácia do Controle Externo;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Fortalecimento da Gestão;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Entre outros....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Pró-Gestão</a:t>
            </a:r>
            <a:endParaRPr lang="pt-BR" sz="3600" dirty="0"/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85720" y="1285860"/>
            <a:ext cx="8572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Programa de Certificação Institucional e Modernização da Gestão dos Regimes Próprios de Previdência Social da União, dos Estados, do Distrito Federal e dos Municípios (Portaria MPS nº 185/2015, alterada pela Portaria MF nº 577/2017) 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2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Adesão Facultativa</a:t>
            </a:r>
          </a:p>
          <a:p>
            <a:pPr>
              <a:buSzPct val="150000"/>
              <a:buBlip>
                <a:blip r:embed="rId5"/>
              </a:buBlip>
            </a:pPr>
            <a:endParaRPr lang="pt-BR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85720" y="2714620"/>
            <a:ext cx="8572560" cy="3143272"/>
          </a:xfrm>
        </p:spPr>
        <p:txBody>
          <a:bodyPr anchor="ctr">
            <a:noAutofit/>
          </a:bodyPr>
          <a:lstStyle/>
          <a:p>
            <a:pPr marL="365125" indent="-365125" algn="ctr">
              <a:buSzPct val="150000"/>
              <a:buNone/>
            </a:pPr>
            <a:r>
              <a:rPr lang="pt-BR" sz="2400" b="1" dirty="0" smtClean="0">
                <a:latin typeface="+mj-lt"/>
              </a:rPr>
              <a:t>Sergio Luiz Miers</a:t>
            </a:r>
          </a:p>
          <a:p>
            <a:pPr marL="365125" indent="-365125" algn="ctr">
              <a:buSzPct val="150000"/>
              <a:buNone/>
            </a:pPr>
            <a:r>
              <a:rPr lang="pt-BR" sz="2400" dirty="0" smtClean="0">
                <a:latin typeface="+mj-lt"/>
              </a:rPr>
              <a:t>Diretor-Presidente do Instituto de Previdência Social dos Servidores Públicos do Município de Joinville – Ipreville</a:t>
            </a:r>
          </a:p>
          <a:p>
            <a:pPr marL="365125" indent="-365125" algn="ctr">
              <a:buSzPct val="150000"/>
              <a:buNone/>
            </a:pPr>
            <a:endParaRPr lang="pt-BR" sz="2400" dirty="0" smtClean="0">
              <a:latin typeface="+mj-lt"/>
            </a:endParaRPr>
          </a:p>
          <a:p>
            <a:pPr marL="365125" indent="-365125" algn="ctr">
              <a:buSzPct val="150000"/>
              <a:buNone/>
            </a:pPr>
            <a:r>
              <a:rPr lang="pt-BR" sz="2400" dirty="0" smtClean="0">
                <a:latin typeface="+mj-lt"/>
              </a:rPr>
              <a:t>Email: presidente@ipreville.sc.gov.br / Telefone: (47) 3423-1900</a:t>
            </a:r>
          </a:p>
          <a:p>
            <a:pPr marL="365125" indent="-365125" algn="ctr">
              <a:buSzPct val="150000"/>
              <a:buNone/>
            </a:pPr>
            <a:r>
              <a:rPr lang="pt-BR" sz="2400" dirty="0" smtClean="0">
                <a:latin typeface="+mj-lt"/>
              </a:rPr>
              <a:t>Celular Corporativo/</a:t>
            </a:r>
            <a:r>
              <a:rPr lang="pt-BR" sz="2400" dirty="0" err="1" smtClean="0">
                <a:latin typeface="+mj-lt"/>
              </a:rPr>
              <a:t>Whatsapp</a:t>
            </a:r>
            <a:r>
              <a:rPr lang="pt-BR" sz="2400" dirty="0" smtClean="0">
                <a:latin typeface="+mj-lt"/>
              </a:rPr>
              <a:t>: (47)99982-6744</a:t>
            </a:r>
          </a:p>
          <a:p>
            <a:pPr marL="365125" indent="-365125" algn="ctr">
              <a:buSzPct val="150000"/>
              <a:buNone/>
            </a:pPr>
            <a:r>
              <a:rPr lang="pt-BR" sz="2400" dirty="0" smtClean="0">
                <a:latin typeface="+mj-lt"/>
              </a:rPr>
              <a:t>Praça Nereu Ramos, 372, Centro, Joinville - Santa Catarina</a:t>
            </a:r>
          </a:p>
        </p:txBody>
      </p:sp>
      <p:pic>
        <p:nvPicPr>
          <p:cNvPr id="4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5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2"/>
          <p:cNvSpPr>
            <a:spLocks noGrp="1"/>
          </p:cNvSpPr>
          <p:nvPr>
            <p:ph type="title"/>
          </p:nvPr>
        </p:nvSpPr>
        <p:spPr>
          <a:xfrm>
            <a:off x="285720" y="928670"/>
            <a:ext cx="8572560" cy="1357322"/>
          </a:xfrm>
        </p:spPr>
        <p:txBody>
          <a:bodyPr>
            <a:normAutofit/>
          </a:bodyPr>
          <a:lstStyle/>
          <a:p>
            <a:pPr algn="ctr"/>
            <a:r>
              <a:rPr lang="pt-BR" sz="6000" dirty="0" smtClean="0"/>
              <a:t>Obrigado!</a:t>
            </a:r>
            <a:endParaRPr lang="pt-BR" sz="6000" dirty="0"/>
          </a:p>
        </p:txBody>
      </p:sp>
      <p:pic>
        <p:nvPicPr>
          <p:cNvPr id="6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957263"/>
            <a:ext cx="342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2"/>
          <p:cNvSpPr>
            <a:spLocks noGrp="1"/>
          </p:cNvSpPr>
          <p:nvPr>
            <p:ph type="title"/>
          </p:nvPr>
        </p:nvSpPr>
        <p:spPr>
          <a:xfrm>
            <a:off x="285720" y="5029234"/>
            <a:ext cx="8572560" cy="79690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i="1" dirty="0" smtClean="0"/>
              <a:t>O </a:t>
            </a:r>
            <a:r>
              <a:rPr lang="pt-BR" sz="4000" i="1" dirty="0" smtClean="0"/>
              <a:t>Ipreville</a:t>
            </a:r>
            <a:r>
              <a:rPr lang="pt-BR" i="1" dirty="0" smtClean="0"/>
              <a:t> é nosso, o futuro é seu!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Objetivo</a:t>
            </a:r>
            <a:endParaRPr lang="pt-BR" sz="3600" dirty="0"/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85720" y="1285860"/>
            <a:ext cx="85725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O Pró-Gestão RPPS tem por objetivo incentivar os RPPS a adotarem melhores práticas de gestão previdenciária, que proporcionem maior controle dos seus ativos e passivos e mais transparência no relacionamento com os segurados e a sociedade. </a:t>
            </a:r>
          </a:p>
          <a:p>
            <a:pPr algn="just">
              <a:buNone/>
            </a:pPr>
            <a:endParaRPr lang="pt-BR" sz="2800" dirty="0" smtClean="0">
              <a:latin typeface="+mj-lt"/>
            </a:endParaRPr>
          </a:p>
          <a:p>
            <a:pPr algn="r">
              <a:buNone/>
            </a:pPr>
            <a:r>
              <a:rPr lang="pt-BR" sz="2800" dirty="0" smtClean="0">
                <a:latin typeface="+mj-lt"/>
              </a:rPr>
              <a:t>(Art. 2º da Portaria MPS nº 185/2015)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Pilares</a:t>
            </a:r>
            <a:endParaRPr lang="pt-BR" sz="3600" dirty="0"/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85720" y="1285860"/>
            <a:ext cx="8572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A implantação das boas práticas de gestão inseridas nas ações que compõem os três pilares do Programa: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2800" dirty="0" smtClean="0">
              <a:latin typeface="+mj-lt"/>
            </a:endParaRPr>
          </a:p>
          <a:p>
            <a:pPr marL="715963" indent="-361950" algn="just">
              <a:buSzPct val="150000"/>
              <a:buBlip>
                <a:blip r:embed="rId6"/>
              </a:buBlip>
            </a:pPr>
            <a:r>
              <a:rPr lang="pt-BR" sz="2800" b="1" dirty="0" smtClean="0">
                <a:latin typeface="+mj-lt"/>
              </a:rPr>
              <a:t>Controles Internos;</a:t>
            </a:r>
          </a:p>
          <a:p>
            <a:pPr marL="715963" indent="-361950" algn="just">
              <a:buSzPct val="150000"/>
              <a:buBlip>
                <a:blip r:embed="rId6"/>
              </a:buBlip>
            </a:pPr>
            <a:r>
              <a:rPr lang="pt-BR" sz="2800" b="1" dirty="0" smtClean="0">
                <a:latin typeface="+mj-lt"/>
              </a:rPr>
              <a:t>Governança Corporativa; e </a:t>
            </a:r>
          </a:p>
          <a:p>
            <a:pPr marL="715963" indent="-361950" algn="just">
              <a:buSzPct val="150000"/>
              <a:buBlip>
                <a:blip r:embed="rId6"/>
              </a:buBlip>
            </a:pPr>
            <a:r>
              <a:rPr lang="pt-BR" sz="2800" b="1" dirty="0" smtClean="0">
                <a:latin typeface="+mj-lt"/>
              </a:rPr>
              <a:t>Educação Previdenciária. </a:t>
            </a:r>
          </a:p>
          <a:p>
            <a:pPr marL="715963" indent="-361950" algn="just">
              <a:buSzPct val="150000"/>
              <a:buBlip>
                <a:blip r:embed="rId6"/>
              </a:buBlip>
            </a:pPr>
            <a:endParaRPr lang="pt-BR" sz="2800" b="1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Cada um desses três Pilares possui um grupo de ações relacionadas, a serem cumpridas pelo RPPS, definindo assim o seu grau de aderência. </a:t>
            </a:r>
            <a:endParaRPr lang="pt-BR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Áreas de Atuação do RPPS</a:t>
            </a:r>
            <a:endParaRPr lang="pt-BR" sz="3600" dirty="0"/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 bwMode="auto">
          <a:xfrm>
            <a:off x="-32" y="1214422"/>
            <a:ext cx="9144032" cy="444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Controle</a:t>
            </a:r>
            <a:endParaRPr lang="pt-BR" sz="3600" dirty="0"/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85720" y="1285860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Estruturas, normas, processos e outros mecanismos adotados para mitigar riscos.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Riscos</a:t>
            </a:r>
            <a:endParaRPr lang="pt-BR" sz="3600" dirty="0"/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85720" y="1285860"/>
            <a:ext cx="8572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Qualquer evento em potencial que possa impedir ou desvirtuar o cumprimento dos objetivos.</a:t>
            </a:r>
          </a:p>
          <a:p>
            <a:pPr>
              <a:buSzPct val="150000"/>
              <a:buBlip>
                <a:blip r:embed="rId5"/>
              </a:buBlip>
            </a:pPr>
            <a:endParaRPr lang="pt-BR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Controle Interno</a:t>
            </a:r>
            <a:endParaRPr lang="pt-BR" sz="3600" dirty="0"/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85720" y="1285860"/>
            <a:ext cx="8572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Conjunto de atividades, planos, métodos, indicadores e procedimentos interligados com vistas a assegurar a conformidade dos atos de gestão, mitigando riscos e concorrendo para que os objetivos e metas estabelecidos pelo Ente sejam alcançados com credibilidade, segurança e integridade.</a:t>
            </a:r>
            <a:endParaRPr lang="pt-BR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1490" y="-24"/>
            <a:ext cx="8586790" cy="1214446"/>
          </a:xfrm>
        </p:spPr>
        <p:txBody>
          <a:bodyPr>
            <a:normAutofit/>
          </a:bodyPr>
          <a:lstStyle/>
          <a:p>
            <a:r>
              <a:rPr lang="pt-BR" sz="3600" dirty="0" smtClean="0"/>
              <a:t>Princípios do Controle Interno:</a:t>
            </a:r>
            <a:br>
              <a:rPr lang="pt-BR" sz="3600" dirty="0" smtClean="0"/>
            </a:br>
            <a:r>
              <a:rPr lang="pt-BR" sz="3600" dirty="0" smtClean="0"/>
              <a:t>Controles Contábeis</a:t>
            </a:r>
            <a:endParaRPr lang="pt-BR" sz="3600" dirty="0"/>
          </a:p>
        </p:txBody>
      </p:sp>
      <p:pic>
        <p:nvPicPr>
          <p:cNvPr id="7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38" y="6145224"/>
            <a:ext cx="891000" cy="712800"/>
          </a:xfrm>
          <a:prstGeom prst="rect">
            <a:avLst/>
          </a:prstGeom>
          <a:noFill/>
        </p:spPr>
      </p:pic>
      <p:pic>
        <p:nvPicPr>
          <p:cNvPr id="8" name="Picture 5" descr="C:\Users\leonardo\Pictures\Marca-do-Instituto-de-Previdência-dos-Servidores-Públicos-do-Municpio-de-Joinville-IPREVILL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6143625"/>
            <a:ext cx="5953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leonardo\Desktop\abipe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6189492"/>
            <a:ext cx="2286016" cy="597094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85720" y="1285860"/>
            <a:ext cx="85725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Manualização e mapeamento das atividades;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Segregação de tarefas com delimitação de responsabilidades (limite de alçadas) e sistema de autorização e conferência;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Sistema de registro para fins de comprovação das ações realizadas;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Sistemas de revisão e avaliação das operações (Auditoria);</a:t>
            </a:r>
          </a:p>
          <a:p>
            <a:pPr marL="361950" indent="-361950" algn="just">
              <a:buSzPct val="150000"/>
              <a:buBlip>
                <a:blip r:embed="rId5"/>
              </a:buBlip>
            </a:pPr>
            <a:endParaRPr lang="pt-BR" sz="800" dirty="0" smtClean="0">
              <a:latin typeface="+mj-lt"/>
            </a:endParaRPr>
          </a:p>
          <a:p>
            <a:pPr marL="361950" indent="-361950" algn="just">
              <a:buSzPct val="150000"/>
              <a:buBlip>
                <a:blip r:embed="rId5"/>
              </a:buBlip>
            </a:pPr>
            <a:r>
              <a:rPr lang="pt-BR" sz="2800" dirty="0" smtClean="0">
                <a:latin typeface="+mj-lt"/>
              </a:rPr>
              <a:t>Capacitação/Qualificação de Pessoal, etc...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preville 1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Ipreville 1</Template>
  <TotalTime>972</TotalTime>
  <Words>793</Words>
  <Application>Microsoft Office PowerPoint</Application>
  <PresentationFormat>Apresentação na tela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Ipreville 1</vt:lpstr>
      <vt:lpstr>A Importância do Pró-Gestão no fortalecimento dos Controles Internos da Área de Investimentos</vt:lpstr>
      <vt:lpstr>Pró-Gestão</vt:lpstr>
      <vt:lpstr>Objetivo</vt:lpstr>
      <vt:lpstr>Pilares</vt:lpstr>
      <vt:lpstr>Áreas de Atuação do RPPS</vt:lpstr>
      <vt:lpstr>Controle</vt:lpstr>
      <vt:lpstr>Riscos</vt:lpstr>
      <vt:lpstr>Controle Interno</vt:lpstr>
      <vt:lpstr>Princípios do Controle Interno: Controles Contábeis</vt:lpstr>
      <vt:lpstr>Princípios do Controle Interno: Controles Administrativos</vt:lpstr>
      <vt:lpstr>Objetivos do Controle Interno</vt:lpstr>
      <vt:lpstr>Objetivos do Controle Interno</vt:lpstr>
      <vt:lpstr>Fatores Limitantes do Controle Interno</vt:lpstr>
      <vt:lpstr>Modelo de Estrutura: Área de Investimentos</vt:lpstr>
      <vt:lpstr>Pró-Gestão x Capacitação</vt:lpstr>
      <vt:lpstr>Importância dos Controles  Internos na Gestão de um RPPS</vt:lpstr>
      <vt:lpstr>Limites de Investimento</vt:lpstr>
      <vt:lpstr>Alguns dos Benefícios do Controle Interno</vt:lpstr>
      <vt:lpstr>Alguns dos Benefícios do Controle Interno</vt:lpstr>
      <vt:lpstr>Obrigado!</vt:lpstr>
      <vt:lpstr>O Ipreville é nosso, o futuro é seu!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Leonardo</dc:creator>
  <cp:lastModifiedBy>Sergio</cp:lastModifiedBy>
  <cp:revision>148</cp:revision>
  <dcterms:created xsi:type="dcterms:W3CDTF">2018-01-30T13:37:21Z</dcterms:created>
  <dcterms:modified xsi:type="dcterms:W3CDTF">2019-03-11T11:45:31Z</dcterms:modified>
</cp:coreProperties>
</file>